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4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5pPr>
    <a:lvl6pPr marL="15875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6pPr>
    <a:lvl7pPr marL="18161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7pPr>
    <a:lvl8pPr marL="20447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8pPr>
    <a:lvl9pPr marL="22733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70FF"/>
    <a:srgbClr val="2DD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DFF"/>
          </a:solidFill>
        </a:fill>
      </a:tcStyle>
    </a:wholeTbl>
    <a:band2H>
      <a:tcTxStyle/>
      <a:tcStyle>
        <a:tcBdr/>
        <a:fill>
          <a:solidFill>
            <a:srgbClr val="E6F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BCB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3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4857600000000001E-2"/>
          <c:y val="4.2504699999999999E-2"/>
          <c:w val="0.89868899999999996"/>
          <c:h val="0.887488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4"/>
                <c:pt idx="0">
                  <c:v>48000</c:v>
                </c:pt>
                <c:pt idx="1">
                  <c:v>1000600</c:v>
                </c:pt>
                <c:pt idx="2">
                  <c:v>2630000</c:v>
                </c:pt>
                <c:pt idx="3">
                  <c:v>767000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E-434F-85E8-0F94FFEF26C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4"/>
                <c:pt idx="0">
                  <c:v>48000</c:v>
                </c:pt>
                <c:pt idx="1">
                  <c:v>55000</c:v>
                </c:pt>
                <c:pt idx="2">
                  <c:v>44000</c:v>
                </c:pt>
                <c:pt idx="3">
                  <c:v>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4E-434F-85E8-0F94FFEF2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2"/>
        <c:crosses val="autoZero"/>
        <c:crossBetween val="between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3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3" spcCol="552576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NEG">
    <p:bg>
      <p:bgPr>
        <a:solidFill>
          <a:srgbClr val="091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Turqoise">
    <p:bg>
      <p:bgPr>
        <a:solidFill>
          <a:srgbClr val="2DD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pic" idx="13"/>
          </p:nvPr>
        </p:nvSpPr>
        <p:spPr>
          <a:xfrm>
            <a:off x="14606733" y="0"/>
            <a:ext cx="9775154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pic" sz="half" idx="13"/>
          </p:nvPr>
        </p:nvSpPr>
        <p:spPr>
          <a:xfrm>
            <a:off x="16255581" y="0"/>
            <a:ext cx="81286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1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6007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hape 272"/>
          <p:cNvSpPr>
            <a:spLocks noGrp="1"/>
          </p:cNvSpPr>
          <p:nvPr>
            <p:ph type="pic" sz="half" idx="13"/>
          </p:nvPr>
        </p:nvSpPr>
        <p:spPr>
          <a:xfrm>
            <a:off x="18289060" y="0"/>
            <a:ext cx="6092828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7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3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334522" y="4066271"/>
            <a:ext cx="9906958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13338922" y="1148046"/>
            <a:ext cx="9910855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pic" idx="13"/>
          </p:nvPr>
        </p:nvSpPr>
        <p:spPr>
          <a:xfrm>
            <a:off x="-27514" y="-2"/>
            <a:ext cx="9756263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896600" y="4066271"/>
            <a:ext cx="12344401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tle Text"/>
          <p:cNvSpPr txBox="1">
            <a:spLocks noGrp="1"/>
          </p:cNvSpPr>
          <p:nvPr>
            <p:ph type="title"/>
          </p:nvPr>
        </p:nvSpPr>
        <p:spPr>
          <a:xfrm>
            <a:off x="10901001" y="1148046"/>
            <a:ext cx="12335599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">
    <p:bg>
      <p:bgPr>
        <a:solidFill>
          <a:srgbClr val="0D1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1999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>
            <a:spLocks noGrp="1"/>
          </p:cNvSpPr>
          <p:nvPr>
            <p:ph type="pic" sz="quarter" idx="13"/>
          </p:nvPr>
        </p:nvSpPr>
        <p:spPr>
          <a:xfrm>
            <a:off x="1146579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4"/>
          </p:nvPr>
        </p:nvSpPr>
        <p:spPr>
          <a:xfrm>
            <a:off x="889000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pic" sz="quarter" idx="15"/>
          </p:nvPr>
        </p:nvSpPr>
        <p:spPr>
          <a:xfrm>
            <a:off x="8890000" y="3043185"/>
            <a:ext cx="6609360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6"/>
          </p:nvPr>
        </p:nvSpPr>
        <p:spPr>
          <a:xfrm>
            <a:off x="16635246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pic" sz="quarter" idx="17"/>
          </p:nvPr>
        </p:nvSpPr>
        <p:spPr>
          <a:xfrm>
            <a:off x="16635246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2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hape 337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47625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4"/>
          </p:nvPr>
        </p:nvSpPr>
        <p:spPr>
          <a:xfrm>
            <a:off x="6915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pic" sz="quarter" idx="15"/>
          </p:nvPr>
        </p:nvSpPr>
        <p:spPr>
          <a:xfrm>
            <a:off x="6915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6"/>
          </p:nvPr>
        </p:nvSpPr>
        <p:spPr>
          <a:xfrm>
            <a:off x="1270000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pic" sz="quarter" idx="17"/>
          </p:nvPr>
        </p:nvSpPr>
        <p:spPr>
          <a:xfrm>
            <a:off x="1270000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8"/>
          </p:nvPr>
        </p:nvSpPr>
        <p:spPr>
          <a:xfrm>
            <a:off x="18472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pic" sz="quarter" idx="19"/>
          </p:nvPr>
        </p:nvSpPr>
        <p:spPr>
          <a:xfrm>
            <a:off x="18472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356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6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679813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2455821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811350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136917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191252" y="1109946"/>
            <a:ext cx="15609095" cy="14247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421" name="Shape 419"/>
          <p:cNvGrpSpPr/>
          <p:nvPr/>
        </p:nvGrpSpPr>
        <p:grpSpPr>
          <a:xfrm>
            <a:off x="3933283" y="4165239"/>
            <a:ext cx="19310264" cy="1746540"/>
            <a:chOff x="0" y="0"/>
            <a:chExt cx="19310263" cy="1746538"/>
          </a:xfrm>
        </p:grpSpPr>
        <p:sp>
          <p:nvSpPr>
            <p:cNvPr id="419" name="Arrow"/>
            <p:cNvSpPr/>
            <p:nvPr/>
          </p:nvSpPr>
          <p:spPr>
            <a:xfrm>
              <a:off x="0" y="0"/>
              <a:ext cx="19310264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61"/>
            <p:cNvSpPr txBox="1"/>
            <p:nvPr/>
          </p:nvSpPr>
          <p:spPr>
            <a:xfrm>
              <a:off x="0" y="293831"/>
              <a:ext cx="18717936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61</a:t>
              </a:r>
            </a:p>
          </p:txBody>
        </p:sp>
      </p:grpSp>
      <p:sp>
        <p:nvSpPr>
          <p:cNvPr id="422" name="Shape 420"/>
          <p:cNvSpPr txBox="1"/>
          <p:nvPr/>
        </p:nvSpPr>
        <p:spPr>
          <a:xfrm>
            <a:off x="1140452" y="8976810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2011</a:t>
            </a:r>
          </a:p>
        </p:txBody>
      </p:sp>
      <p:grpSp>
        <p:nvGrpSpPr>
          <p:cNvPr id="425" name="Shape 421"/>
          <p:cNvGrpSpPr/>
          <p:nvPr/>
        </p:nvGrpSpPr>
        <p:grpSpPr>
          <a:xfrm>
            <a:off x="3933283" y="8611541"/>
            <a:ext cx="7857150" cy="1746539"/>
            <a:chOff x="0" y="0"/>
            <a:chExt cx="7857149" cy="1746538"/>
          </a:xfrm>
        </p:grpSpPr>
        <p:sp>
          <p:nvSpPr>
            <p:cNvPr id="423" name="Arrow"/>
            <p:cNvSpPr/>
            <p:nvPr/>
          </p:nvSpPr>
          <p:spPr>
            <a:xfrm>
              <a:off x="0" y="0"/>
              <a:ext cx="7857150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18"/>
            <p:cNvSpPr txBox="1"/>
            <p:nvPr/>
          </p:nvSpPr>
          <p:spPr>
            <a:xfrm>
              <a:off x="0" y="293831"/>
              <a:ext cx="7264821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18</a:t>
              </a:r>
            </a:p>
          </p:txBody>
        </p:sp>
      </p:grpSp>
      <p:sp>
        <p:nvSpPr>
          <p:cNvPr id="426" name="Shape 422"/>
          <p:cNvSpPr txBox="1"/>
          <p:nvPr/>
        </p:nvSpPr>
        <p:spPr>
          <a:xfrm>
            <a:off x="1064408" y="11902107"/>
            <a:ext cx="4297833" cy="6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t>Source: Somewhere</a:t>
            </a:r>
          </a:p>
        </p:txBody>
      </p:sp>
      <p:sp>
        <p:nvSpPr>
          <p:cNvPr id="427" name="Shape 423"/>
          <p:cNvSpPr txBox="1"/>
          <p:nvPr/>
        </p:nvSpPr>
        <p:spPr>
          <a:xfrm>
            <a:off x="1140452" y="4530509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1958</a:t>
            </a:r>
          </a:p>
        </p:txBody>
      </p:sp>
      <p:sp>
        <p:nvSpPr>
          <p:cNvPr id="428" name="Shape 425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4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9" name="Shape 435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0" name="Shape 436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1" name="Shape 437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2" name="Shape 438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3" name="Shape 439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4" name="Shape 440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5" name="Shape 441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6" name="Shape 442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7" name="Shape 44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8" name="Shape 44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9" name="Shape 44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0" name="Shape 44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1" name="Shape 44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2" name="Shape 44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aphicFrame>
        <p:nvGraphicFramePr>
          <p:cNvPr id="453" name="Chart 449"/>
          <p:cNvGraphicFramePr/>
          <p:nvPr/>
        </p:nvGraphicFramePr>
        <p:xfrm>
          <a:off x="3633962" y="2863707"/>
          <a:ext cx="19162573" cy="1015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4" name="Shape 451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3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43000" y="5721293"/>
            <a:ext cx="15112999" cy="4565709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821531">
              <a:lnSpc>
                <a:spcPct val="120000"/>
              </a:lnSpc>
              <a:defRPr sz="9800" b="0" spc="-195">
                <a:solidFill>
                  <a:srgbClr val="09182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1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2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3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4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5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9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17147548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3" y="4070011"/>
            <a:ext cx="9911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30000"/>
              </a:lnSpc>
              <a:spcBef>
                <a:spcPts val="3000"/>
              </a:spcBef>
              <a:defRPr sz="3600"/>
            </a:lvl1pPr>
            <a:lvl2pPr indent="444500" defTabSz="821531">
              <a:lnSpc>
                <a:spcPct val="130000"/>
              </a:lnSpc>
              <a:spcBef>
                <a:spcPts val="3000"/>
              </a:spcBef>
              <a:defRPr sz="3600"/>
            </a:lvl2pPr>
            <a:lvl3pPr indent="889000" defTabSz="821531">
              <a:lnSpc>
                <a:spcPct val="130000"/>
              </a:lnSpc>
              <a:spcBef>
                <a:spcPts val="3000"/>
              </a:spcBef>
              <a:defRPr sz="3600"/>
            </a:lvl3pPr>
            <a:lvl4pPr indent="1333500" defTabSz="821531">
              <a:lnSpc>
                <a:spcPct val="130000"/>
              </a:lnSpc>
              <a:spcBef>
                <a:spcPts val="3000"/>
              </a:spcBef>
              <a:defRPr sz="3600"/>
            </a:lvl4pPr>
            <a:lvl5pPr indent="1778000" defTabSz="821531">
              <a:lnSpc>
                <a:spcPct val="130000"/>
              </a:lnSpc>
              <a:spcBef>
                <a:spcPts val="30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1*kpRX7MW-PV_C0kxEo4feCQ-3.png"/>
          <p:cNvSpPr>
            <a:spLocks noGrp="1"/>
          </p:cNvSpPr>
          <p:nvPr>
            <p:ph type="pic" idx="13"/>
          </p:nvPr>
        </p:nvSpPr>
        <p:spPr>
          <a:xfrm>
            <a:off x="12189887" y="0"/>
            <a:ext cx="1219200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9906001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creen Shot 2017-07-07 at 23.55.20.png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.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  <a:latin typeface="Brandon Grotesque Light"/>
                <a:ea typeface="Brandon Grotesque Light"/>
                <a:cs typeface="Brandon Grotesque Light"/>
                <a:sym typeface="Brandon Grotesque Light"/>
              </a:defRPr>
            </a:lvl1pPr>
          </a:lstStyle>
          <a:p>
            <a:r>
              <a:t>1. 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creen Shot 2017-07-07 at 23.55.20.png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1" name="Sub 1/5…"/>
          <p:cNvSpPr txBox="1"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2" name="Screen Shot 2017-07-07 at 23.55.20.png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3" name="Sub 1/5…"/>
          <p:cNvSpPr txBox="1"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4" name="Screen Shot 2017-07-07 at 23.55.20.png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5" name="Sub 1/5…"/>
          <p:cNvSpPr txBox="1"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6" name="Screen Shot 2017-07-07 at 23.55.20.png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7" name="Sub 1/5…"/>
          <p:cNvSpPr txBox="1"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8" name="Screen Shot 2017-07-07 at 23.55.20.png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1pPr>
            <a:lvl2pPr indent="444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2pPr>
            <a:lvl3pPr indent="889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3pPr>
            <a:lvl4pPr indent="1333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4pPr>
            <a:lvl5pPr indent="1778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5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6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7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8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9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1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2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3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4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5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6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7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8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9" name="Title Text"/>
          <p:cNvSpPr>
            <a:spLocks noGrp="1"/>
          </p:cNvSpPr>
          <p:nvPr>
            <p:ph type="title"/>
          </p:nvPr>
        </p:nvSpPr>
        <p:spPr>
          <a:xfrm>
            <a:off x="1143000" y="5721293"/>
            <a:ext cx="15112999" cy="4565708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1295400">
              <a:defRPr sz="12500" b="0" spc="-333">
                <a:solidFill>
                  <a:srgbClr val="09182D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2/3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5115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0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1/2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1051549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2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50435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5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4" cy="850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Title Text</a:t>
            </a:r>
          </a:p>
        </p:txBody>
      </p:sp>
      <p:pic>
        <p:nvPicPr>
          <p:cNvPr id="11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49" y="13029404"/>
            <a:ext cx="409848" cy="4222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1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85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30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74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13652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15938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18224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20510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decred.design-1024x512.gif" descr="decred.design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557907" y="-985878"/>
            <a:ext cx="31499814" cy="157499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463"/>
          <p:cNvSpPr txBox="1">
            <a:spLocks noGrp="1"/>
          </p:cNvSpPr>
          <p:nvPr>
            <p:ph type="body" sz="half" idx="1"/>
          </p:nvPr>
        </p:nvSpPr>
        <p:spPr>
          <a:xfrm>
            <a:off x="-1" y="6858000"/>
            <a:ext cx="12192004" cy="6858000"/>
          </a:xfrm>
          <a:prstGeom prst="rect">
            <a:avLst/>
          </a:prstGeom>
        </p:spPr>
        <p:txBody>
          <a:bodyPr/>
          <a:lstStyle/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 err="1"/>
              <a:t>Governing</a:t>
            </a:r>
            <a:endParaRPr lang="es-AR" dirty="0"/>
          </a:p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ES" dirty="0" err="1"/>
              <a:t>together</a:t>
            </a:r>
            <a:endParaRPr dirty="0"/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br>
              <a:rPr dirty="0"/>
            </a:br>
            <a:r>
              <a:rPr lang="es-AR" dirty="0" err="1">
                <a:solidFill>
                  <a:srgbClr val="194579"/>
                </a:solidFill>
              </a:rPr>
              <a:t>Blockchain</a:t>
            </a:r>
            <a:r>
              <a:rPr lang="es-AR" dirty="0">
                <a:solidFill>
                  <a:srgbClr val="194579"/>
                </a:solidFill>
              </a:rPr>
              <a:t> Summit Uruguay, Montevideo</a:t>
            </a:r>
            <a:endParaRPr dirty="0">
              <a:solidFill>
                <a:srgbClr val="194579"/>
              </a:solidFill>
            </a:endParaRP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lang="es-AR" dirty="0" err="1">
                <a:solidFill>
                  <a:srgbClr val="194579"/>
                </a:solidFill>
              </a:rPr>
              <a:t>September</a:t>
            </a:r>
            <a:r>
              <a:rPr lang="es-AR" dirty="0">
                <a:solidFill>
                  <a:srgbClr val="194579"/>
                </a:solidFill>
              </a:rPr>
              <a:t> 05</a:t>
            </a:r>
            <a:r>
              <a:rPr dirty="0">
                <a:solidFill>
                  <a:srgbClr val="194579"/>
                </a:solidFill>
              </a:rPr>
              <a:t>, 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PoS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324350"/>
            <a:ext cx="12193067" cy="6800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Buying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tickets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validation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Participation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 err="1"/>
              <a:t>Every</a:t>
            </a:r>
            <a:r>
              <a:rPr lang="es-ES" dirty="0"/>
              <a:t> new block </a:t>
            </a:r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out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of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5 tickets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picked</a:t>
            </a:r>
            <a:r>
              <a:rPr lang="es-ES" dirty="0"/>
              <a:t> tickets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valid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as 2FA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for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18015E-2B4C-4C14-A03B-6036779B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8338" y="-2924"/>
            <a:ext cx="7290258" cy="12299445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921F137-D9C2-48BD-A2AB-74B1E1AC9205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A9FB54F1-F993-4AD6-9C7F-0E43AEFF695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F7050-DAC7-4D50-B943-D727CBA17E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005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against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majority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attacks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AAA0DE05-15AA-407A-BE64-B6976CBFFE64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AE0AA208-8F07-460D-9D7E-07B299ED5DA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75F972-7877-42A8-B568-200A0C0A04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5C58F5-D47E-448C-A82B-DED50D468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905" y="3556506"/>
            <a:ext cx="21789827" cy="79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Adaptabilidad &amp;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Governance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522793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60-30-10 </a:t>
            </a:r>
            <a:r>
              <a:rPr lang="es-ES" dirty="0" err="1"/>
              <a:t>distribution</a:t>
            </a:r>
            <a:endParaRPr lang="es-ES" dirty="0"/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changes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Decentralized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treasury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F06C8C-7812-4FDF-836D-64FD1667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2" y="-2924"/>
            <a:ext cx="7290258" cy="1229944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FA57FE48-8BF1-4AF5-ABA4-DE526E7C1F8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19F19092-E6BE-4C4B-9060-3B003579DDF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46A51-8508-4792-AA8D-3662B774ED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Politeia: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governance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platform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learn</a:t>
            </a:r>
            <a:r>
              <a:rPr lang="es-AR" dirty="0"/>
              <a:t> more </a:t>
            </a:r>
            <a:r>
              <a:rPr lang="es-AR" dirty="0" err="1"/>
              <a:t>about</a:t>
            </a:r>
            <a:r>
              <a:rPr lang="es-AR" dirty="0"/>
              <a:t> Politeia,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visit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: proposals.decred.org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C37996-1C99-4D6D-9975-835051E04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6332" y="13499"/>
            <a:ext cx="15184868" cy="1279291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86E54B3F-D3C0-4370-95E2-7BACF3CB8B60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359FFCB0-9047-4657-805D-DDAFD2D61FF9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4E68CE-6704-46E1-B6AC-0F968729CAB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6545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Voting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Phase</a:t>
            </a:r>
            <a:r>
              <a:rPr lang="es-ES" dirty="0"/>
              <a:t> </a:t>
            </a:r>
            <a:r>
              <a:rPr lang="es-ES" dirty="0" err="1"/>
              <a:t>lasts</a:t>
            </a:r>
            <a:r>
              <a:rPr lang="es-ES" dirty="0"/>
              <a:t>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2016 blocks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/>
              <a:t>.</a:t>
            </a:r>
            <a:br>
              <a:rPr lang="es-AR" dirty="0"/>
            </a:br>
            <a:endParaRPr lang="es-AR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D5CEBA0-65DA-4432-9C0B-89E93E544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3249" y="0"/>
            <a:ext cx="7296151" cy="12309387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430A2DF5-6E0B-446D-B638-3B44CE969D1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47F795E4-E3E9-4A47-A1AB-EAEFE42FE4D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C003C-4E45-401E-A794-3B7BE6E65F7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3AD6974-B81A-4326-AFA3-731DF142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9491" y="6492486"/>
            <a:ext cx="12268200" cy="1104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6E3D785-3A25-43AA-AF06-00B5113D7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9491" y="8358131"/>
            <a:ext cx="12268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40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9970477"/>
            <a:ext cx="10382737" cy="289734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dirty="0" err="1"/>
              <a:t>Conclusions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6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Conclusions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Hypersecurity</a:t>
            </a:r>
            <a:r>
              <a:rPr lang="es-ES" dirty="0"/>
              <a:t> </a:t>
            </a:r>
            <a:r>
              <a:rPr lang="es-ES" dirty="0" err="1"/>
              <a:t>thanks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On-chain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/>
              <a:t>&amp;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off-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 err="1"/>
              <a:t>governance</a:t>
            </a:r>
            <a:endParaRPr lang="es-ES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Self-funding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949A63-DC1C-484E-B81B-A3051BA1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2247" y="-7468"/>
            <a:ext cx="7291754" cy="12301969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49AA6B15-D9C6-488B-B3B0-3C93849F632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E0B470CF-7AA6-49AC-AEB9-76BA68521208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9D6-5DC6-44D4-A4B7-E0556D673F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52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E567960-BB07-466E-A26D-EBF9F8CA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78523" y="0"/>
            <a:ext cx="27279600" cy="1371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9F375-92D1-4A58-8A4F-A788B2F0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339" y="2461846"/>
            <a:ext cx="13051319" cy="2097979"/>
          </a:xfrm>
        </p:spPr>
        <p:txBody>
          <a:bodyPr>
            <a:noAutofit/>
          </a:bodyPr>
          <a:lstStyle/>
          <a:p>
            <a:pPr algn="ctr"/>
            <a:r>
              <a:rPr lang="es-AR" sz="14900" dirty="0">
                <a:solidFill>
                  <a:srgbClr val="FFFFFF"/>
                </a:solidFill>
              </a:rPr>
              <a:t>THANK YOU!</a:t>
            </a:r>
            <a:endParaRPr lang="es-AR" sz="21500" b="0" dirty="0">
              <a:solidFill>
                <a:srgbClr val="FFFFFF"/>
              </a:solidFill>
              <a:latin typeface="Source Sans Pro regular" panose="020B0503030403020204" pitchFamily="34" charset="0"/>
              <a:ea typeface="Source Sans Pro regular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7DDE7-3FBF-4F2F-AF55-9C10FAF2F123}"/>
              </a:ext>
            </a:extLst>
          </p:cNvPr>
          <p:cNvSpPr/>
          <p:nvPr/>
        </p:nvSpPr>
        <p:spPr>
          <a:xfrm>
            <a:off x="9228694" y="4728118"/>
            <a:ext cx="5926622" cy="9683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Join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the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conversation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!</a:t>
            </a:r>
            <a:endParaRPr lang="es-AR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13542-CDDF-4CEE-9ED8-8BDA5C0D3E43}"/>
              </a:ext>
            </a:extLst>
          </p:cNvPr>
          <p:cNvSpPr/>
          <p:nvPr/>
        </p:nvSpPr>
        <p:spPr>
          <a:xfrm>
            <a:off x="10297937" y="11836722"/>
            <a:ext cx="3752950" cy="8223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www.decred.org</a:t>
            </a:r>
            <a:endParaRPr lang="es-AR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0110E-043E-4EE7-8A36-A1FBB8C5B452}"/>
              </a:ext>
            </a:extLst>
          </p:cNvPr>
          <p:cNvSpPr/>
          <p:nvPr/>
        </p:nvSpPr>
        <p:spPr>
          <a:xfrm>
            <a:off x="10687983" y="7888117"/>
            <a:ext cx="6808709" cy="11873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6000" b="1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Camilo Rodriguez</a:t>
            </a:r>
            <a:endParaRPr lang="es-AR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67913-BE5E-47DD-9D9E-E3416DE38ED4}"/>
              </a:ext>
            </a:extLst>
          </p:cNvPr>
          <p:cNvSpPr/>
          <p:nvPr/>
        </p:nvSpPr>
        <p:spPr>
          <a:xfrm>
            <a:off x="10723154" y="8842216"/>
            <a:ext cx="7994504" cy="6794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Decred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colaborator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/ CRO at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Crypto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Rocket</a:t>
            </a:r>
            <a:endParaRPr lang="es-ES" sz="32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37E115-77BC-4A35-A8EF-6CDE78E6766C}"/>
              </a:ext>
            </a:extLst>
          </p:cNvPr>
          <p:cNvSpPr/>
          <p:nvPr/>
        </p:nvSpPr>
        <p:spPr>
          <a:xfrm>
            <a:off x="10687984" y="9634872"/>
            <a:ext cx="7203046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¡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Follow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me 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Twitter! @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camilolwi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B50A3C-1DFC-447F-B9AC-C8CB9F163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96" y="7718741"/>
            <a:ext cx="3317787" cy="3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907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Jake Yocom-Piatt"/>
          <p:cNvSpPr txBox="1">
            <a:spLocks noGrp="1"/>
          </p:cNvSpPr>
          <p:nvPr>
            <p:ph type="body" sz="quarter" idx="1"/>
          </p:nvPr>
        </p:nvSpPr>
        <p:spPr>
          <a:xfrm>
            <a:off x="8857448" y="5430765"/>
            <a:ext cx="22103095" cy="3006273"/>
          </a:xfrm>
          <a:prstGeom prst="rect">
            <a:avLst/>
          </a:prstGeom>
        </p:spPr>
        <p:txBody>
          <a:bodyPr/>
          <a:lstStyle>
            <a:lvl1pPr defTabSz="1295400">
              <a:spcBef>
                <a:spcPts val="0"/>
              </a:spcBef>
              <a:defRPr sz="12500" spc="-3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Camilo Rodriguez</a:t>
            </a:r>
            <a:endParaRPr dirty="0"/>
          </a:p>
        </p:txBody>
      </p:sp>
      <p:sp>
        <p:nvSpPr>
          <p:cNvPr id="625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1" name="Decred Project Lead…"/>
          <p:cNvSpPr txBox="1"/>
          <p:nvPr/>
        </p:nvSpPr>
        <p:spPr>
          <a:xfrm>
            <a:off x="8857448" y="7437616"/>
            <a:ext cx="22103094" cy="14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AR" dirty="0" err="1"/>
              <a:t>Decred</a:t>
            </a:r>
            <a:r>
              <a:rPr lang="es-AR" dirty="0"/>
              <a:t> </a:t>
            </a:r>
            <a:r>
              <a:rPr lang="es-AR" dirty="0" err="1"/>
              <a:t>colaborator</a:t>
            </a:r>
            <a:endParaRPr lang="es-AR" dirty="0"/>
          </a:p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632" name="Introduction"/>
          <p:cNvSpPr txBox="1">
            <a:spLocks noGrp="1"/>
          </p:cNvSpPr>
          <p:nvPr>
            <p:ph type="title"/>
          </p:nvPr>
        </p:nvSpPr>
        <p:spPr>
          <a:xfrm>
            <a:off x="730415" y="1148047"/>
            <a:ext cx="22103093" cy="1143001"/>
          </a:xfrm>
          <a:prstGeom prst="rect">
            <a:avLst/>
          </a:prstGeom>
        </p:spPr>
        <p:txBody>
          <a:bodyPr lIns="71436" tIns="71436" rIns="71436" bIns="71436"/>
          <a:lstStyle/>
          <a:p>
            <a:r>
              <a:rPr dirty="0" err="1"/>
              <a:t>Introduc</a:t>
            </a:r>
            <a:r>
              <a:rPr lang="es-ES" dirty="0" err="1"/>
              <a:t>tion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F78735-3F8F-4236-880F-EA4907ABA02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56137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DE565-30B1-4606-826F-DF8C8D43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5984" y="11321614"/>
            <a:ext cx="2547059" cy="2134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9B527-FBB0-454A-8F16-83638CEB6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80" y="4775903"/>
            <a:ext cx="4454819" cy="4454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4877971"/>
            <a:ext cx="15112999" cy="7989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AR" dirty="0" err="1"/>
              <a:t>How</a:t>
            </a:r>
            <a:r>
              <a:rPr lang="es-AR" dirty="0"/>
              <a:t> do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make</a:t>
            </a:r>
            <a:r>
              <a:rPr lang="es-AR" dirty="0"/>
              <a:t> </a:t>
            </a:r>
            <a:r>
              <a:rPr lang="es-AR" dirty="0" err="1"/>
              <a:t>sure</a:t>
            </a:r>
            <a:r>
              <a:rPr lang="es-AR" dirty="0"/>
              <a:t> a </a:t>
            </a:r>
            <a:r>
              <a:rPr lang="es-AR" dirty="0" err="1"/>
              <a:t>Blockchain</a:t>
            </a:r>
            <a:r>
              <a:rPr lang="es-AR" dirty="0"/>
              <a:t> </a:t>
            </a:r>
            <a:r>
              <a:rPr lang="es-AR" dirty="0" err="1"/>
              <a:t>lasts</a:t>
            </a:r>
            <a:r>
              <a:rPr lang="es-AR" dirty="0"/>
              <a:t> in time?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B5F1D19-1363-4DE7-A5D3-24C7EA20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1728" y="0"/>
            <a:ext cx="7282272" cy="12285970"/>
          </a:xfrm>
          <a:prstGeom prst="rect">
            <a:avLst/>
          </a:prstGeom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/>
              <a:t>How</a:t>
            </a:r>
            <a:r>
              <a:rPr lang="es-AR" sz="4000" dirty="0"/>
              <a:t> do </a:t>
            </a:r>
            <a:r>
              <a:rPr lang="es-AR" sz="4000" dirty="0" err="1"/>
              <a:t>we</a:t>
            </a:r>
            <a:r>
              <a:rPr lang="es-AR" sz="4000" dirty="0"/>
              <a:t> </a:t>
            </a:r>
            <a:r>
              <a:rPr lang="es-AR" sz="4000" dirty="0" err="1"/>
              <a:t>make</a:t>
            </a:r>
            <a:r>
              <a:rPr lang="es-AR" sz="4000" dirty="0"/>
              <a:t> </a:t>
            </a:r>
            <a:r>
              <a:rPr lang="es-AR" sz="4000" dirty="0" err="1"/>
              <a:t>sure</a:t>
            </a:r>
            <a:r>
              <a:rPr lang="es-AR" sz="4000" dirty="0"/>
              <a:t> a </a:t>
            </a:r>
            <a:r>
              <a:rPr lang="es-AR" sz="4000" dirty="0" err="1"/>
              <a:t>Blockchain</a:t>
            </a:r>
            <a:r>
              <a:rPr lang="es-AR" sz="4000" dirty="0"/>
              <a:t> </a:t>
            </a:r>
            <a:r>
              <a:rPr lang="es-AR" sz="4000" dirty="0" err="1"/>
              <a:t>lasts</a:t>
            </a:r>
            <a:r>
              <a:rPr lang="es-AR" sz="4000" dirty="0"/>
              <a:t> in time?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Technical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innovation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Decentralized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decision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making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Self-funding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Balanced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incentives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37F86-62AD-4565-94BC-8E4DF8768BA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65089" y="12561370"/>
            <a:ext cx="956381" cy="796984"/>
          </a:xfrm>
          <a:prstGeom prst="rect">
            <a:avLst/>
          </a:prstGeom>
          <a:ln>
            <a:noFill/>
          </a:ln>
        </p:spPr>
      </p:pic>
      <p:sp>
        <p:nvSpPr>
          <p:cNvPr id="18" name="CustomShape 1">
            <a:extLst>
              <a:ext uri="{FF2B5EF4-FFF2-40B4-BE49-F238E27FC236}">
                <a16:creationId xmlns:a16="http://schemas.microsoft.com/office/drawing/2014/main" id="{56351E92-A89A-48E0-A7C4-A9708F5B66F7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E0FA8978-1BE7-4E8E-8DD9-6DAD8172377A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1F027-4F2B-4240-822F-8F08372E89F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Three</a:t>
            </a:r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main</a:t>
            </a:r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pillars</a:t>
            </a:r>
            <a:endParaRPr sz="4000" b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4" name="Governance">
            <a:extLst>
              <a:ext uri="{FF2B5EF4-FFF2-40B4-BE49-F238E27FC236}">
                <a16:creationId xmlns:a16="http://schemas.microsoft.com/office/drawing/2014/main" id="{407C9AC8-F9BD-4B76-A410-881007BA6177}"/>
              </a:ext>
            </a:extLst>
          </p:cNvPr>
          <p:cNvSpPr txBox="1"/>
          <p:nvPr/>
        </p:nvSpPr>
        <p:spPr>
          <a:xfrm>
            <a:off x="1722238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Security</a:t>
            </a:r>
            <a:endParaRPr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8C073A5-A0C7-42A3-A978-111010D8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58" y="3559712"/>
            <a:ext cx="6609360" cy="6596576"/>
          </a:xfrm>
          <a:prstGeom prst="rect">
            <a:avLst/>
          </a:prstGeom>
        </p:spPr>
      </p:pic>
      <p:sp>
        <p:nvSpPr>
          <p:cNvPr id="25" name="Governance">
            <a:extLst>
              <a:ext uri="{FF2B5EF4-FFF2-40B4-BE49-F238E27FC236}">
                <a16:creationId xmlns:a16="http://schemas.microsoft.com/office/drawing/2014/main" id="{CF4EAD00-B927-4ED0-B0C8-74CB7EB92947}"/>
              </a:ext>
            </a:extLst>
          </p:cNvPr>
          <p:cNvSpPr txBox="1"/>
          <p:nvPr/>
        </p:nvSpPr>
        <p:spPr>
          <a:xfrm>
            <a:off x="8890900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 err="1"/>
              <a:t>Adaptability</a:t>
            </a:r>
            <a:endParaRPr dirty="0"/>
          </a:p>
        </p:txBody>
      </p:sp>
      <p:sp>
        <p:nvSpPr>
          <p:cNvPr id="27" name="Governance">
            <a:extLst>
              <a:ext uri="{FF2B5EF4-FFF2-40B4-BE49-F238E27FC236}">
                <a16:creationId xmlns:a16="http://schemas.microsoft.com/office/drawing/2014/main" id="{61DA1574-13A5-4627-8264-D0AA4BFBC091}"/>
              </a:ext>
            </a:extLst>
          </p:cNvPr>
          <p:cNvSpPr txBox="1"/>
          <p:nvPr/>
        </p:nvSpPr>
        <p:spPr>
          <a:xfrm>
            <a:off x="16059365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 err="1"/>
              <a:t>Self-funding</a:t>
            </a:r>
            <a:endParaRPr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B848DB9-B6DC-4668-B4B7-D0579E597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7319" y="3559711"/>
            <a:ext cx="6609360" cy="65965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7681617-1B8D-4195-AE75-9FC4A6AE1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5785" y="3559711"/>
            <a:ext cx="6609360" cy="6596576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240D4109-45E2-4130-A759-5BCFC2B8004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3125A8E5-AB40-4995-855C-0AE1D43B9B40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61B363-8158-4ACF-A427-657EBFA14C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898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Hybrid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system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Miners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create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Stakeholders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audits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91A8FC-59DC-498C-AE08-BDD94919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1"/>
            <a:ext cx="7290259" cy="12299446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97AA608D-4164-48C5-AED6-87E2E9972D0E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6ADD0612-50B8-4DFE-8397-8A6EBDEAF224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682D44-262A-4FDF-9A7A-2062735452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64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/>
              <a:t>PoW</a:t>
            </a:r>
            <a:r>
              <a:rPr lang="es-AR" sz="4000" dirty="0"/>
              <a:t> Security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Timestamping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Blake256(14r)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More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hashrate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more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security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9B11A1B-08E8-41FA-BF22-1F08CF70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-30122"/>
            <a:ext cx="7290259" cy="12299446"/>
          </a:xfrm>
          <a:prstGeom prst="rect">
            <a:avLst/>
          </a:prstGeom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F23758E8-32A9-431C-AC15-A6DE9C07EE9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390CBBB0-E3EE-4DAD-982D-F3A1DA16228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1ACA40-1BB7-4E74-AB79-5195C3D756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663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Hashrate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growth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B008C09C-7F32-42E5-B49C-772B2EBC4C3D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CE2450F-EA8E-45B6-8B62-EA9F3B0FDFF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0E6322-962F-4BEB-9125-7A1117685A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B2BA20A-720B-42CB-A654-E70E3CEC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7" y="3971924"/>
            <a:ext cx="22346328" cy="77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6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ECE621B5-5E91-46D4-9DC4-0E9DF1425C9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B198B5A0-A88A-428A-A07B-906D4393CB7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10EE3C-8EC9-4118-B199-F35B90115E0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94CCB3-F349-4DB7-A021-45A5757F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04" y="572440"/>
            <a:ext cx="22863230" cy="114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2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9182D"/>
      </a:dk1>
      <a:lt1>
        <a:srgbClr val="0D1E3D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223</Words>
  <Application>Microsoft Office PowerPoint</Application>
  <PresentationFormat>Custom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Brandon Grotesque Light</vt:lpstr>
      <vt:lpstr>Helvetica</vt:lpstr>
      <vt:lpstr>Helvetica Neue</vt:lpstr>
      <vt:lpstr>Source Sans Pro</vt:lpstr>
      <vt:lpstr>Source Sans Pro regular</vt:lpstr>
      <vt:lpstr>Source Sans Pro SemiBold</vt:lpstr>
      <vt:lpstr>Source Sans Pro SemiBold</vt:lpstr>
      <vt:lpstr>Sul Sans Medium</vt:lpstr>
      <vt:lpstr>White</vt:lpstr>
      <vt:lpstr>PowerPoint Presentation</vt:lpstr>
      <vt:lpstr>Introduction</vt:lpstr>
      <vt:lpstr>How do we make sure a Blockchain lasts in time?</vt:lpstr>
      <vt:lpstr>How do we make sure a Blockchain lasts in time?</vt:lpstr>
      <vt:lpstr>Three main pillars</vt:lpstr>
      <vt:lpstr>Security</vt:lpstr>
      <vt:lpstr>PoW Security</vt:lpstr>
      <vt:lpstr>Hashrate growth</vt:lpstr>
      <vt:lpstr>PowerPoint Presentation</vt:lpstr>
      <vt:lpstr>PoS security</vt:lpstr>
      <vt:lpstr>Security against majority attacks</vt:lpstr>
      <vt:lpstr>Adaptabilidad &amp; Governance</vt:lpstr>
      <vt:lpstr>Politeia: The governance platform</vt:lpstr>
      <vt:lpstr>Voting</vt:lpstr>
      <vt:lpstr>Conclusions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Diseño</dc:creator>
  <cp:lastModifiedBy>PC Diseño</cp:lastModifiedBy>
  <cp:revision>34</cp:revision>
  <dcterms:modified xsi:type="dcterms:W3CDTF">2019-09-05T13:02:36Z</dcterms:modified>
</cp:coreProperties>
</file>